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Constantia" panose="02030602050306030303" pitchFamily="18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Medium" panose="00000600000000000000" pitchFamily="2" charset="0"/>
      <p:regular r:id="rId44"/>
      <p:bold r:id="rId45"/>
      <p:italic r:id="rId46"/>
      <p:boldItalic r:id="rId47"/>
    </p:embeddedFont>
    <p:embeddedFont>
      <p:font typeface="Poppins SemiBold" panose="00000700000000000000" pitchFamily="2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icj18iBoT5Ku4cm6DtFS0Kmixe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63D2FA-7285-462D-B52B-B75D7AE5191A}">
  <a:tblStyle styleId="{4663D2FA-7285-462D-B52B-B75D7AE519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SO/Before we start…..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dirty="0"/>
              <a:t>Let us see the working….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dirty="0"/>
              <a:t>When I say about conductors insulators blah blah blah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a857d5c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5a857d5c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Valence Band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energy band involving the energy levels of valence electrons is known as the valence band.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Conduction Band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It is the lowest unoccupied band that includes the energy levels of positive (holes) or negative (free electrons) charge carriers. It has conducting electrons resulting in the flow of current.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a857d5c4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a857d5c4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fbc4c86c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5fbc4c86c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a857d5c4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a857d5c4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5fbc4c86c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5fbc4c86c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Before Moving on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b416982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b416982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fbc4c86c6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fbc4c86c6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fbc4c86c6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fbc4c86c6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fbc4c86c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fbc4c86c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Because </a:t>
            </a:r>
            <a:r>
              <a:rPr lang="en" sz="1200" b="1">
                <a:solidFill>
                  <a:srgbClr val="202124"/>
                </a:solidFill>
                <a:highlight>
                  <a:srgbClr val="FFFFFF"/>
                </a:highlight>
              </a:rPr>
              <a:t>LDR will generally observe very long wavelength far-infrared and sub- millimeter radiation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, its huge diameter simply allows LDR to obtain as accurate a view at these wavelengths as SIRTF and optical telescopes achieve at near-infrared and optical wavelengths.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fbc4c86c6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fbc4c86c6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5fbc4c86c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5fbc4c86c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fbc4c86c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fbc4c86c6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fbc4c86c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5fbc4c86c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825" y="1723100"/>
            <a:ext cx="4857350" cy="13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050" y="648175"/>
            <a:ext cx="6490775" cy="36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902" y="1802552"/>
            <a:ext cx="4153350" cy="27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 txBox="1"/>
          <p:nvPr/>
        </p:nvSpPr>
        <p:spPr>
          <a:xfrm>
            <a:off x="215900" y="155312"/>
            <a:ext cx="5143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558300" y="879432"/>
            <a:ext cx="8027390" cy="615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DCB689"/>
                </a:solidFill>
                <a:latin typeface="Arial"/>
              </a:rPr>
              <a:t>Light Dependent Resistor</a:t>
            </a:r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752" y="2251275"/>
            <a:ext cx="2649966" cy="198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/>
        </p:nvSpPr>
        <p:spPr>
          <a:xfrm>
            <a:off x="246600" y="896975"/>
            <a:ext cx="432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WORKING</a:t>
            </a:r>
            <a:endParaRPr sz="4000" b="1" i="0" u="none" strike="noStrike" cap="none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12"/>
          <p:cNvSpPr txBox="1"/>
          <p:nvPr/>
        </p:nvSpPr>
        <p:spPr>
          <a:xfrm>
            <a:off x="246600" y="1769000"/>
            <a:ext cx="33198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0" u="none" strike="noStrike" cap="none" dirty="0">
                <a:solidFill>
                  <a:srgbClr val="BEB4AB"/>
                </a:solidFill>
                <a:latin typeface="Poppins"/>
                <a:ea typeface="Poppins"/>
                <a:cs typeface="Poppins"/>
                <a:sym typeface="Poppins"/>
              </a:rPr>
              <a:t>LDR (Light Dependent Resistor) as the name states is a special type of resistor that works on the photoconductivity principle means that resistance changes according to the intensity of light.</a:t>
            </a:r>
            <a:endParaRPr sz="1700" i="0" u="none" strike="noStrike" cap="none" dirty="0"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6" name="Google Shape;11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8954" y="1412325"/>
            <a:ext cx="4325400" cy="248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15a857d5c4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875" y="954350"/>
            <a:ext cx="4465450" cy="32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5a857d5c4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425" y="2094555"/>
            <a:ext cx="1361900" cy="8540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5a857d5c4e_0_1"/>
          <p:cNvSpPr txBox="1"/>
          <p:nvPr/>
        </p:nvSpPr>
        <p:spPr>
          <a:xfrm>
            <a:off x="272650" y="1425325"/>
            <a:ext cx="3396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EB4AB"/>
                </a:solidFill>
                <a:latin typeface="Poppins"/>
                <a:ea typeface="Poppins"/>
                <a:cs typeface="Poppins"/>
                <a:sym typeface="Poppins"/>
              </a:rPr>
              <a:t>Semiconductors are the materials which have a conductivity between conductors (generally metals) and non-conductors or insulators (such as ceramics). Semiconductors can be compounds such as gallium arsenide or pure elements, such as germanium or silicon</a:t>
            </a:r>
            <a:endParaRPr sz="1500"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5a857d5c4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75" y="1755624"/>
            <a:ext cx="5009850" cy="17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fbc4c86c6_0_36"/>
          <p:cNvSpPr txBox="1">
            <a:spLocks noGrp="1"/>
          </p:cNvSpPr>
          <p:nvPr>
            <p:ph type="title"/>
          </p:nvPr>
        </p:nvSpPr>
        <p:spPr>
          <a:xfrm>
            <a:off x="262100" y="76103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DEPENDANCY OF RESISTANCE ON :</a:t>
            </a:r>
            <a:endParaRPr b="1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g15fbc4c86c6_0_36"/>
          <p:cNvSpPr txBox="1">
            <a:spLocks noGrp="1"/>
          </p:cNvSpPr>
          <p:nvPr>
            <p:ph type="body" idx="1"/>
          </p:nvPr>
        </p:nvSpPr>
        <p:spPr>
          <a:xfrm>
            <a:off x="498725" y="1412923"/>
            <a:ext cx="8520600" cy="28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511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B4AB"/>
              </a:buClr>
              <a:buSzPct val="106870"/>
              <a:buFont typeface="Poppins Medium"/>
              <a:buChar char="●"/>
            </a:pPr>
            <a:r>
              <a:rPr lang="en" sz="2124">
                <a:solidFill>
                  <a:srgbClr val="BEB4A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INTENSITY OF LIGHT</a:t>
            </a:r>
            <a:endParaRPr sz="2124">
              <a:solidFill>
                <a:srgbClr val="BEB4A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BEB4AB"/>
                </a:solidFill>
                <a:latin typeface="Poppins"/>
                <a:ea typeface="Poppins"/>
                <a:cs typeface="Poppins"/>
                <a:sym typeface="Poppins"/>
              </a:rPr>
            </a:br>
            <a:endParaRPr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g15fbc4c86c6_0_36" descr="Experiment-2 Light Dependent Resistors (LDRs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9198" y="1732626"/>
            <a:ext cx="4257325" cy="25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5a857d5c4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500" y="835325"/>
            <a:ext cx="4201100" cy="35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3126" y="1429850"/>
            <a:ext cx="3699525" cy="30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3"/>
          <p:cNvSpPr txBox="1"/>
          <p:nvPr/>
        </p:nvSpPr>
        <p:spPr>
          <a:xfrm>
            <a:off x="2025625" y="983025"/>
            <a:ext cx="458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CB68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POTENTIAL DIVIDER</a:t>
            </a:r>
            <a:endParaRPr sz="2300">
              <a:solidFill>
                <a:srgbClr val="DCB68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91" y="888000"/>
            <a:ext cx="4430925" cy="33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0116" y="1967186"/>
            <a:ext cx="3619225" cy="8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/>
          <p:nvPr/>
        </p:nvSpPr>
        <p:spPr>
          <a:xfrm>
            <a:off x="2625437" y="395209"/>
            <a:ext cx="32281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CIRCUIT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/>
        </p:nvSpPr>
        <p:spPr>
          <a:xfrm>
            <a:off x="1393950" y="636100"/>
            <a:ext cx="669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DCB689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LDR (DEVICE SPECIFICATIONS)</a:t>
            </a:r>
            <a:endParaRPr sz="3000" b="1" i="0" u="none" strike="noStrike" cap="none">
              <a:solidFill>
                <a:srgbClr val="DCB689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59" name="Google Shape;159;p16"/>
          <p:cNvGraphicFramePr/>
          <p:nvPr/>
        </p:nvGraphicFramePr>
        <p:xfrm>
          <a:off x="847650" y="1563200"/>
          <a:ext cx="7239000" cy="2376655"/>
        </p:xfrm>
        <a:graphic>
          <a:graphicData uri="http://schemas.openxmlformats.org/drawingml/2006/table">
            <a:tbl>
              <a:tblPr>
                <a:noFill/>
                <a:tableStyleId>{4663D2FA-7285-462D-B52B-B75D7AE5191A}</a:tableStyleId>
              </a:tblPr>
              <a:tblGrid>
                <a:gridCol w="187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DCB6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PARAMETER</a:t>
                      </a:r>
                      <a:endParaRPr sz="1500" b="1">
                        <a:solidFill>
                          <a:srgbClr val="DCB689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DCB6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DETAILS</a:t>
                      </a:r>
                      <a:endParaRPr sz="1500" b="1">
                        <a:solidFill>
                          <a:srgbClr val="DCB689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CB689"/>
                          </a:solidFill>
                          <a:highlight>
                            <a:schemeClr val="dk1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Peak wavelength</a:t>
                      </a:r>
                      <a:endParaRPr sz="1500">
                        <a:solidFill>
                          <a:srgbClr val="DCB689"/>
                        </a:solidFill>
                        <a:highlight>
                          <a:schemeClr val="dk1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CB689"/>
                          </a:solidFill>
                          <a:highlight>
                            <a:schemeClr val="dk1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This photoresistor specification details the wavelength of maximum sensitivity.</a:t>
                      </a:r>
                      <a:endParaRPr sz="1500">
                        <a:solidFill>
                          <a:srgbClr val="DCB689"/>
                        </a:solidFill>
                        <a:highlight>
                          <a:schemeClr val="dk1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CB689"/>
                          </a:solidFill>
                          <a:highlight>
                            <a:schemeClr val="dk1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Maximum operating voltage</a:t>
                      </a:r>
                      <a:endParaRPr sz="1500">
                        <a:solidFill>
                          <a:srgbClr val="DCB689"/>
                        </a:solidFill>
                        <a:highlight>
                          <a:schemeClr val="dk1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CB689"/>
                          </a:solidFill>
                          <a:highlight>
                            <a:schemeClr val="dk1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 maximum operating voltage is observed, which is obtained at 0lux, which is darkness.</a:t>
                      </a:r>
                      <a:endParaRPr sz="1500">
                        <a:solidFill>
                          <a:srgbClr val="DCB689"/>
                        </a:solidFill>
                        <a:highlight>
                          <a:schemeClr val="dk1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CB689"/>
                          </a:solidFill>
                          <a:highlight>
                            <a:schemeClr val="dk1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Resistance when illuminated</a:t>
                      </a:r>
                      <a:endParaRPr sz="1500">
                        <a:solidFill>
                          <a:srgbClr val="DCB689"/>
                        </a:solidFill>
                        <a:highlight>
                          <a:schemeClr val="dk1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CB689"/>
                          </a:solidFill>
                          <a:highlight>
                            <a:schemeClr val="dk1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 is a key parameter for any photoresistor. </a:t>
                      </a:r>
                      <a:endParaRPr sz="1000">
                        <a:solidFill>
                          <a:srgbClr val="DCB689"/>
                        </a:solidFill>
                        <a:highlight>
                          <a:schemeClr val="dk1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CB689"/>
                          </a:solidFill>
                          <a:highlight>
                            <a:schemeClr val="dk1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Dark resistance</a:t>
                      </a:r>
                      <a:endParaRPr sz="1500">
                        <a:solidFill>
                          <a:srgbClr val="DCB689"/>
                        </a:solidFill>
                        <a:highlight>
                          <a:schemeClr val="dk1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CB689"/>
                          </a:solidFill>
                          <a:highlight>
                            <a:schemeClr val="dk1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Dark resistance values will be given for the photoresistor. Values are specified after a certain time as they have slow response.</a:t>
                      </a:r>
                      <a:endParaRPr sz="1500">
                        <a:solidFill>
                          <a:srgbClr val="DCB689"/>
                        </a:solidFill>
                        <a:highlight>
                          <a:schemeClr val="dk1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DCB689"/>
                        </a:solidFill>
                        <a:highlight>
                          <a:schemeClr val="dk1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g15fbc4c86c6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4675" y="1360350"/>
            <a:ext cx="4291575" cy="25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b41698281_0_0"/>
          <p:cNvSpPr txBox="1"/>
          <p:nvPr/>
        </p:nvSpPr>
        <p:spPr>
          <a:xfrm>
            <a:off x="2147825" y="1189825"/>
            <a:ext cx="50631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BEB4AB"/>
                </a:solidFill>
                <a:highlight>
                  <a:schemeClr val="dk1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1 candela is thus equal to 1 lumen per steradian. When a beam with a strength of 1 lumen falls on a surface of 1 square meter, this gives an illuminance of 1 lux. 1 lux is therefore equal to 1 lumen per square meter.</a:t>
            </a:r>
            <a:endParaRPr>
              <a:solidFill>
                <a:srgbClr val="BEB4AB"/>
              </a:solidFill>
              <a:highlight>
                <a:schemeClr val="dk1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/>
        </p:nvSpPr>
        <p:spPr>
          <a:xfrm>
            <a:off x="842800" y="768425"/>
            <a:ext cx="567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DEVICE SPECIFICATION</a:t>
            </a:r>
            <a:endParaRPr sz="2800" b="1" i="0" u="none" strike="noStrike" cap="none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125" y="1773125"/>
            <a:ext cx="68199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5fbc4c86c6_1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1600" y="1249450"/>
            <a:ext cx="4126999" cy="27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fbc4c86c6_1_30"/>
          <p:cNvSpPr txBox="1"/>
          <p:nvPr/>
        </p:nvSpPr>
        <p:spPr>
          <a:xfrm>
            <a:off x="1143000" y="683600"/>
            <a:ext cx="6978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200" b="1" i="0" u="none" strike="noStrike" cap="none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WHY LDR SENSOR ?</a:t>
            </a:r>
            <a:endParaRPr sz="3200" b="1" i="0" u="none" strike="noStrike" cap="none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1" name="Google Shape;181;g15fbc4c86c6_1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4850" y="1591800"/>
            <a:ext cx="3517950" cy="25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2007800" y="2086950"/>
            <a:ext cx="5589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5100" i="0" u="none" strike="noStrike" cap="none">
                <a:solidFill>
                  <a:srgbClr val="DCB68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APPLICATIONS</a:t>
            </a:r>
            <a:endParaRPr sz="5100" i="0" u="none" strike="noStrike" cap="none">
              <a:solidFill>
                <a:srgbClr val="DCB68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15fbc4c86c6_1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9475" y="1131175"/>
            <a:ext cx="2980775" cy="29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2986175" y="743650"/>
            <a:ext cx="378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400" i="0" u="none" strike="noStrike" cap="none">
                <a:solidFill>
                  <a:srgbClr val="DCB68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SMART LIGHTS</a:t>
            </a:r>
            <a:endParaRPr sz="3400" i="0" u="none" strike="noStrike" cap="none">
              <a:solidFill>
                <a:srgbClr val="DCB68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5575" y="1451650"/>
            <a:ext cx="309562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1975350" y="495750"/>
            <a:ext cx="534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DCB689"/>
                </a:solidFill>
                <a:latin typeface="Arial"/>
                <a:ea typeface="Arial"/>
                <a:cs typeface="Arial"/>
                <a:sym typeface="Arial"/>
              </a:rPr>
              <a:t>INFRARED ASTRONOMY</a:t>
            </a:r>
            <a:endParaRPr sz="3000" b="1" i="0" u="none" strike="noStrike" cap="none">
              <a:solidFill>
                <a:srgbClr val="DCB6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5350" y="1216600"/>
            <a:ext cx="4965274" cy="33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8676" y="1404175"/>
            <a:ext cx="5276325" cy="307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1388150" y="680875"/>
            <a:ext cx="7956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rgbClr val="DCB689"/>
                </a:solidFill>
                <a:latin typeface="Arial"/>
                <a:ea typeface="Arial"/>
                <a:cs typeface="Arial"/>
                <a:sym typeface="Arial"/>
              </a:rPr>
              <a:t>BURGLAR ALARM SYSTEM</a:t>
            </a:r>
            <a:endParaRPr sz="3500" b="1" i="0" u="none" strike="noStrike" cap="none">
              <a:solidFill>
                <a:srgbClr val="DCB6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15fbc4c86c6_1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8163" y="1405275"/>
            <a:ext cx="5238925" cy="24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/>
        </p:nvSpPr>
        <p:spPr>
          <a:xfrm>
            <a:off x="639000" y="1477850"/>
            <a:ext cx="48390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 i="0" u="none" strike="noStrike" cap="none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Do you know how the Auto Brightness feature of our smartphones work ?</a:t>
            </a:r>
            <a:endParaRPr sz="3100" i="0" u="none" strike="noStrike" cap="none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7300" y="648750"/>
            <a:ext cx="2843925" cy="39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712" y="2048388"/>
            <a:ext cx="4205725" cy="21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1673200" y="917150"/>
            <a:ext cx="739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DCB689"/>
                </a:solidFill>
                <a:latin typeface="Arial"/>
                <a:ea typeface="Arial"/>
                <a:cs typeface="Arial"/>
                <a:sym typeface="Arial"/>
              </a:rPr>
              <a:t>IT’S PRACTICAL TIME NOW </a:t>
            </a:r>
            <a:endParaRPr sz="2600" b="1" i="0" u="none" strike="noStrike" cap="none">
              <a:solidFill>
                <a:srgbClr val="DCB6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1041" y="2160104"/>
            <a:ext cx="1681900" cy="12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/>
        </p:nvSpPr>
        <p:spPr>
          <a:xfrm>
            <a:off x="1944450" y="518225"/>
            <a:ext cx="5255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500" i="0" u="none" strike="noStrike" cap="none">
                <a:solidFill>
                  <a:srgbClr val="DCB68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CIRCUIT DIAGRAM</a:t>
            </a:r>
            <a:endParaRPr sz="2500" i="0" u="none" strike="noStrike" cap="none">
              <a:solidFill>
                <a:srgbClr val="DCB68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E4407-7D30-A56D-8B28-583F7F94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23" y="1191588"/>
            <a:ext cx="5618920" cy="3195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F1D196-B18A-48D3-CB8B-0B326A4FD98D}"/>
              </a:ext>
            </a:extLst>
          </p:cNvPr>
          <p:cNvSpPr txBox="1"/>
          <p:nvPr/>
        </p:nvSpPr>
        <p:spPr>
          <a:xfrm>
            <a:off x="107674" y="1909075"/>
            <a:ext cx="1358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9933"/>
                </a:solidFill>
              </a:rPr>
              <a:t>ANALOG PIN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AACD5-44EE-4AF8-95AE-61712F5B102D}"/>
              </a:ext>
            </a:extLst>
          </p:cNvPr>
          <p:cNvSpPr txBox="1"/>
          <p:nvPr/>
        </p:nvSpPr>
        <p:spPr>
          <a:xfrm>
            <a:off x="175593" y="1087129"/>
            <a:ext cx="135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9933"/>
                </a:solidFill>
              </a:rPr>
              <a:t>DIGITAL PIN D5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3C867-7A96-F379-C77A-22D5FFB1A233}"/>
              </a:ext>
            </a:extLst>
          </p:cNvPr>
          <p:cNvSpPr txBox="1"/>
          <p:nvPr/>
        </p:nvSpPr>
        <p:spPr>
          <a:xfrm>
            <a:off x="298175" y="2679176"/>
            <a:ext cx="1358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9933"/>
                </a:solidFill>
              </a:rPr>
              <a:t>5V PIN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4699F-26D5-2416-9111-114AE9495563}"/>
              </a:ext>
            </a:extLst>
          </p:cNvPr>
          <p:cNvSpPr txBox="1"/>
          <p:nvPr/>
        </p:nvSpPr>
        <p:spPr>
          <a:xfrm>
            <a:off x="34788" y="3809788"/>
            <a:ext cx="1358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9933"/>
                </a:solidFill>
              </a:rPr>
              <a:t>GROUND PIN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81A07E8-AF41-612E-F3D8-FA84D9034D87}"/>
              </a:ext>
            </a:extLst>
          </p:cNvPr>
          <p:cNvSpPr/>
          <p:nvPr/>
        </p:nvSpPr>
        <p:spPr>
          <a:xfrm rot="1981942">
            <a:off x="718510" y="2165542"/>
            <a:ext cx="2617503" cy="7062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58AA69B-1A8D-821D-EE67-971A1B48ABF1}"/>
              </a:ext>
            </a:extLst>
          </p:cNvPr>
          <p:cNvSpPr/>
          <p:nvPr/>
        </p:nvSpPr>
        <p:spPr>
          <a:xfrm rot="1246535" flipV="1">
            <a:off x="619931" y="2555146"/>
            <a:ext cx="1954005" cy="8200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6614B3-D8C0-F620-4C03-D35BD1F43FFD}"/>
              </a:ext>
            </a:extLst>
          </p:cNvPr>
          <p:cNvSpPr/>
          <p:nvPr/>
        </p:nvSpPr>
        <p:spPr>
          <a:xfrm rot="1560507" flipV="1">
            <a:off x="1071540" y="3145855"/>
            <a:ext cx="1474767" cy="7510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147FCC-871E-B70E-134F-0D8B55137E8B}"/>
              </a:ext>
            </a:extLst>
          </p:cNvPr>
          <p:cNvSpPr/>
          <p:nvPr/>
        </p:nvSpPr>
        <p:spPr>
          <a:xfrm rot="21047848" flipV="1">
            <a:off x="1327714" y="3842708"/>
            <a:ext cx="1081687" cy="45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/>
        </p:nvSpPr>
        <p:spPr>
          <a:xfrm>
            <a:off x="522950" y="685250"/>
            <a:ext cx="493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i="0" u="none" strike="noStrike" cap="none">
                <a:solidFill>
                  <a:srgbClr val="DCB68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ARDUINO CODE :</a:t>
            </a:r>
            <a:endParaRPr sz="2600" i="0" u="none" strike="noStrike" cap="none">
              <a:solidFill>
                <a:srgbClr val="DCB68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718850" y="870050"/>
            <a:ext cx="506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497700" y="1185075"/>
            <a:ext cx="81486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void setup(){</a:t>
            </a:r>
            <a:endParaRPr dirty="0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Serial.begin(9600);</a:t>
            </a:r>
            <a:endParaRPr dirty="0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pinMode(5,INPUT);</a:t>
            </a:r>
            <a:r>
              <a:rPr lang="en" dirty="0">
                <a:solidFill>
                  <a:srgbClr val="BEB4AB"/>
                </a:solidFill>
                <a:latin typeface="Poppins"/>
                <a:ea typeface="Poppins"/>
                <a:cs typeface="Poppins"/>
                <a:sym typeface="Poppins"/>
              </a:rPr>
              <a:t>//to set input from the 5th digital pin</a:t>
            </a:r>
            <a:endParaRPr dirty="0"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pinMode(A2,OUTPUT);</a:t>
            </a:r>
            <a:r>
              <a:rPr lang="en" dirty="0">
                <a:solidFill>
                  <a:srgbClr val="BEB4AB"/>
                </a:solidFill>
                <a:latin typeface="Poppins"/>
                <a:ea typeface="Poppins"/>
                <a:cs typeface="Poppins"/>
                <a:sym typeface="Poppins"/>
              </a:rPr>
              <a:t>//to set output to the A2 analog pin</a:t>
            </a:r>
            <a:endParaRPr dirty="0"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dirty="0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void loop(){</a:t>
            </a:r>
            <a:endParaRPr dirty="0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  if(analogRead(A2)&lt;200){   </a:t>
            </a:r>
            <a:r>
              <a:rPr lang="en" dirty="0">
                <a:solidFill>
                  <a:srgbClr val="BEB4AB"/>
                </a:solidFill>
                <a:latin typeface="Poppins"/>
                <a:ea typeface="Poppins"/>
                <a:cs typeface="Poppins"/>
                <a:sym typeface="Poppins"/>
              </a:rPr>
              <a:t>//checking the output voltage on analog pin A2</a:t>
            </a:r>
            <a:endParaRPr dirty="0"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    Serial.println("Dark");   </a:t>
            </a:r>
            <a:r>
              <a:rPr lang="en" dirty="0">
                <a:solidFill>
                  <a:srgbClr val="BEB4AB"/>
                </a:solidFill>
                <a:latin typeface="Poppins"/>
                <a:ea typeface="Poppins"/>
                <a:cs typeface="Poppins"/>
                <a:sym typeface="Poppins"/>
              </a:rPr>
              <a:t>//print in the serial monitor</a:t>
            </a:r>
            <a:endParaRPr dirty="0">
              <a:solidFill>
                <a:srgbClr val="BEB4A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    digitalWrite(5,HIGH);</a:t>
            </a:r>
            <a:endParaRPr dirty="0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  }</a:t>
            </a:r>
            <a:endParaRPr dirty="0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  else{</a:t>
            </a:r>
            <a:endParaRPr dirty="0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    Serial.println(“Bright");</a:t>
            </a:r>
            <a:endParaRPr dirty="0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    digitalWrite(5,LOW);</a:t>
            </a:r>
            <a:endParaRPr dirty="0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  }</a:t>
            </a:r>
            <a:endParaRPr dirty="0">
              <a:solidFill>
                <a:srgbClr val="DCB6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/>
        </p:nvSpPr>
        <p:spPr>
          <a:xfrm>
            <a:off x="596375" y="1103075"/>
            <a:ext cx="768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400" b="1" i="0" u="none" strike="noStrike" cap="none">
                <a:solidFill>
                  <a:srgbClr val="DCB689"/>
                </a:solidFill>
              </a:rPr>
              <a:t>SPEAKERS : ARJUN RAIZADA AND ANINDYA DEY</a:t>
            </a:r>
            <a:endParaRPr sz="1100" b="1" i="0" u="none" strike="noStrike" cap="none">
              <a:solidFill>
                <a:srgbClr val="DCB689"/>
              </a:solidFill>
            </a:endParaRPr>
          </a:p>
        </p:txBody>
      </p:sp>
      <p:pic>
        <p:nvPicPr>
          <p:cNvPr id="1026" name="Picture 2" descr="101 Funny Thank You Memes to Say Thanks for a Job Well Done">
            <a:extLst>
              <a:ext uri="{FF2B5EF4-FFF2-40B4-BE49-F238E27FC236}">
                <a16:creationId xmlns:a16="http://schemas.microsoft.com/office/drawing/2014/main" id="{0E2C556E-D58F-056F-F2D9-FC556D573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9"/>
          <a:stretch/>
        </p:blipFill>
        <p:spPr bwMode="auto">
          <a:xfrm>
            <a:off x="2493818" y="1800658"/>
            <a:ext cx="3643038" cy="241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5fbc4c86c6_1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0925" y="1163125"/>
            <a:ext cx="2201950" cy="29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675" y="1041100"/>
            <a:ext cx="2783800" cy="27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/>
          <p:nvPr/>
        </p:nvSpPr>
        <p:spPr>
          <a:xfrm>
            <a:off x="4201550" y="1041100"/>
            <a:ext cx="4212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i="0" u="none" strike="noStrike" cap="none">
                <a:solidFill>
                  <a:srgbClr val="BEB4AB"/>
                </a:solidFill>
                <a:latin typeface="Poppins"/>
                <a:ea typeface="Poppins"/>
                <a:cs typeface="Poppins"/>
                <a:sym typeface="Poppins"/>
              </a:rPr>
              <a:t>The smartphones have a hidden LDR sensor near the front camera which detects the ambient light and changes screen brightn</a:t>
            </a:r>
            <a:r>
              <a:rPr lang="en" sz="2500" b="0" i="0" u="none" strike="noStrike" cap="none">
                <a:solidFill>
                  <a:srgbClr val="BEB4AB"/>
                </a:solidFill>
                <a:latin typeface="Arial"/>
                <a:ea typeface="Arial"/>
                <a:cs typeface="Arial"/>
                <a:sym typeface="Arial"/>
              </a:rPr>
              <a:t>ess accordingly.</a:t>
            </a:r>
            <a:endParaRPr sz="2500" b="0" i="0" u="none" strike="noStrike" cap="none">
              <a:solidFill>
                <a:srgbClr val="BEB4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15fbc4c86c6_1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400" y="1104875"/>
            <a:ext cx="3360850" cy="28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44080339-8DA8-CFEA-7264-CA8F760B77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0"/>
            <a:ext cx="912018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/>
          <p:nvPr/>
        </p:nvSpPr>
        <p:spPr>
          <a:xfrm>
            <a:off x="743650" y="1462500"/>
            <a:ext cx="7647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 dirty="0">
                <a:solidFill>
                  <a:srgbClr val="DCB689"/>
                </a:solidFill>
                <a:latin typeface="Arial"/>
                <a:ea typeface="Arial"/>
                <a:cs typeface="Arial"/>
                <a:sym typeface="Arial"/>
              </a:rPr>
              <a:t>SO LET’S UNDERSTAND A LDR SENSOR </a:t>
            </a:r>
            <a:r>
              <a:rPr lang="en" sz="3200" dirty="0">
                <a:solidFill>
                  <a:srgbClr val="DCB689"/>
                </a:solidFill>
              </a:rPr>
              <a:t>CLOSELY</a:t>
            </a:r>
            <a:endParaRPr sz="4100" b="0" i="0" u="none" strike="noStrike" cap="none" dirty="0">
              <a:solidFill>
                <a:srgbClr val="DCB6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15fbc4c86c6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4000" y="1104650"/>
            <a:ext cx="3443450" cy="27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518</Words>
  <Application>Microsoft Office PowerPoint</Application>
  <PresentationFormat>On-screen Show (16:9)</PresentationFormat>
  <Paragraphs>70</Paragraphs>
  <Slides>33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Poppins Medium</vt:lpstr>
      <vt:lpstr>Roboto</vt:lpstr>
      <vt:lpstr>Constantia</vt:lpstr>
      <vt:lpstr>Poppins</vt:lpstr>
      <vt:lpstr>Poppins SemiBold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DEPENDANCY OF RESISTANCE ON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Anindya Dey</cp:lastModifiedBy>
  <cp:revision>5</cp:revision>
  <dcterms:modified xsi:type="dcterms:W3CDTF">2022-10-01T19:14:11Z</dcterms:modified>
</cp:coreProperties>
</file>